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3"/>
  </p:notesMasterIdLst>
  <p:sldIdLst>
    <p:sldId id="256" r:id="rId3"/>
    <p:sldId id="257" r:id="rId4"/>
    <p:sldId id="258" r:id="rId5"/>
    <p:sldId id="276" r:id="rId6"/>
    <p:sldId id="275" r:id="rId7"/>
    <p:sldId id="274" r:id="rId8"/>
    <p:sldId id="259" r:id="rId9"/>
    <p:sldId id="260" r:id="rId10"/>
    <p:sldId id="261" r:id="rId11"/>
    <p:sldId id="270"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88529" autoAdjust="0"/>
  </p:normalViewPr>
  <p:slideViewPr>
    <p:cSldViewPr snapToGrid="0">
      <p:cViewPr varScale="1">
        <p:scale>
          <a:sx n="114" d="100"/>
          <a:sy n="114" d="100"/>
        </p:scale>
        <p:origin x="562" y="91"/>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jpeg>
</file>

<file path=ppt/media/image11.png>
</file>

<file path=ppt/media/image12.jpg>
</file>

<file path=ppt/media/image13.jpg>
</file>

<file path=ppt/media/image2.jpg>
</file>

<file path=ppt/media/image3.jpeg>
</file>

<file path=ppt/media/image4.png>
</file>

<file path=ppt/media/image5.gi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236" name="Shape 2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35" name="Shape 1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Arduino Nano is a small, complete, and breadboard-friendly board based microcontroller</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Nano has two extra analog pins</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Good replacement for </a:t>
            </a:r>
            <a:r>
              <a:rPr lang="en-US" sz="1100" b="0" i="0" kern="1200" dirty="0" err="1">
                <a:solidFill>
                  <a:schemeClr val="tx1"/>
                </a:solidFill>
                <a:effectLst/>
                <a:latin typeface="+mn-lt"/>
                <a:ea typeface="+mn-ea"/>
                <a:cs typeface="+mn-cs"/>
              </a:rPr>
              <a:t>uno</a:t>
            </a:r>
            <a:r>
              <a:rPr lang="en-US" sz="1100" b="0" i="0" kern="1200" dirty="0">
                <a:solidFill>
                  <a:schemeClr val="tx1"/>
                </a:solidFill>
                <a:effectLst/>
                <a:latin typeface="+mn-lt"/>
                <a:ea typeface="+mn-ea"/>
                <a:cs typeface="+mn-cs"/>
              </a:rPr>
              <a:t> as it is breadboard friendly</a:t>
            </a: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*The HC-06 acts as a serial port through which you can send and receive data. </a:t>
            </a:r>
          </a:p>
          <a:p>
            <a:pPr lvl="0" rtl="0">
              <a:spcBef>
                <a:spcPts val="0"/>
              </a:spcBef>
              <a:buNone/>
            </a:pPr>
            <a:r>
              <a:rPr lang="en-US" sz="1100" b="0" i="0" kern="1200" dirty="0">
                <a:solidFill>
                  <a:schemeClr val="tx1"/>
                </a:solidFill>
                <a:effectLst/>
                <a:latin typeface="+mn-lt"/>
                <a:ea typeface="+mn-ea"/>
                <a:cs typeface="+mn-cs"/>
              </a:rPr>
              <a:t>*So using a serial terminal or a Bluetooth customized application on your computer or phone, you can control and monitor your project.</a:t>
            </a:r>
          </a:p>
          <a:p>
            <a:pPr marL="0" marR="0" lvl="0" indent="0" algn="l" defTabSz="914400" rtl="0" eaLnBrk="1" fontAlgn="auto" latinLnBrk="0" hangingPunct="1">
              <a:lnSpc>
                <a:spcPct val="100000"/>
              </a:lnSpc>
              <a:spcBef>
                <a:spcPts val="0"/>
              </a:spcBef>
              <a:spcAft>
                <a:spcPts val="0"/>
              </a:spcAft>
              <a:buClrTx/>
              <a:buSzPct val="100000"/>
              <a:buFontTx/>
              <a:buNone/>
              <a:tabLst/>
              <a:defRPr/>
            </a:pPr>
            <a:r>
              <a:rPr lang="en-US" dirty="0"/>
              <a:t>*</a:t>
            </a:r>
            <a:r>
              <a:rPr lang="en-US" sz="1100" b="0" i="0" kern="1200" dirty="0">
                <a:solidFill>
                  <a:schemeClr val="tx1"/>
                </a:solidFill>
                <a:effectLst/>
                <a:latin typeface="+mn-lt"/>
                <a:ea typeface="+mn-ea"/>
                <a:cs typeface="+mn-cs"/>
              </a:rPr>
              <a:t>HC06 functions only as slave to a microcontroller</a:t>
            </a:r>
          </a:p>
          <a:p>
            <a:pPr lvl="0" rtl="0">
              <a:spcBef>
                <a:spcPts val="0"/>
              </a:spcBef>
              <a:buNone/>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3865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8800" dirty="0"/>
              <a:t>*</a:t>
            </a:r>
            <a:r>
              <a:rPr lang="pt-BR" sz="1100" b="0" i="0" kern="1200" dirty="0">
                <a:solidFill>
                  <a:schemeClr val="tx1"/>
                </a:solidFill>
                <a:effectLst/>
                <a:latin typeface="+mn-lt"/>
                <a:ea typeface="+mn-ea"/>
                <a:cs typeface="+mn-cs"/>
              </a:rPr>
              <a:t>L298N Dual H-Bridge Motor Controller module</a:t>
            </a:r>
          </a:p>
          <a:p>
            <a:pPr lvl="0" rtl="0">
              <a:spcBef>
                <a:spcPts val="0"/>
              </a:spcBef>
              <a:buNone/>
            </a:pPr>
            <a:r>
              <a:rPr lang="en-US" sz="8800" dirty="0"/>
              <a:t>*</a:t>
            </a:r>
            <a:r>
              <a:rPr lang="en-US" sz="1100" b="0" i="0" kern="1200" dirty="0">
                <a:solidFill>
                  <a:schemeClr val="tx1"/>
                </a:solidFill>
                <a:effectLst/>
                <a:latin typeface="+mn-lt"/>
                <a:ea typeface="+mn-ea"/>
                <a:cs typeface="+mn-cs"/>
              </a:rPr>
              <a:t>H-Bridge's are typically used in controlling motors speed and direction, but can be used for other projects such as driving the brightness of certain lighting projects such as high powered LED arrays.</a:t>
            </a:r>
          </a:p>
          <a:p>
            <a:pPr lvl="0" rtl="0">
              <a:spcBef>
                <a:spcPts val="0"/>
              </a:spcBef>
              <a:buNone/>
            </a:pPr>
            <a:r>
              <a:rPr lang="en-US" sz="8800" dirty="0"/>
              <a:t>*</a:t>
            </a:r>
            <a:r>
              <a:rPr lang="en-US" sz="1100" b="0" i="0" kern="1200" dirty="0">
                <a:solidFill>
                  <a:schemeClr val="tx1"/>
                </a:solidFill>
                <a:effectLst/>
                <a:latin typeface="+mn-lt"/>
                <a:ea typeface="+mn-ea"/>
                <a:cs typeface="+mn-cs"/>
              </a:rPr>
              <a:t>An H-Bridge is a circuit that can drive a current in either polarity and be controlled by *Pulse Width Modulation (PWM)</a:t>
            </a:r>
          </a:p>
          <a:p>
            <a:pPr lvl="0" rtl="0">
              <a:spcBef>
                <a:spcPts val="0"/>
              </a:spcBef>
              <a:buNone/>
            </a:pPr>
            <a:r>
              <a:rPr lang="en-US" sz="1100" b="0" i="0" kern="1200" dirty="0">
                <a:solidFill>
                  <a:schemeClr val="tx1"/>
                </a:solidFill>
                <a:effectLst/>
                <a:latin typeface="+mn-lt"/>
                <a:ea typeface="+mn-ea"/>
                <a:cs typeface="+mn-cs"/>
              </a:rPr>
              <a:t>*Pulse Width Modulation is a means in controlling the duration of an electronic pulse</a:t>
            </a:r>
          </a:p>
          <a:p>
            <a:pPr lvl="0" rtl="0">
              <a:spcBef>
                <a:spcPts val="0"/>
              </a:spcBef>
              <a:buNone/>
            </a:pPr>
            <a:r>
              <a:rPr lang="en-US" sz="1100" b="0" i="0" kern="1200" dirty="0">
                <a:solidFill>
                  <a:schemeClr val="tx1"/>
                </a:solidFill>
                <a:effectLst/>
                <a:latin typeface="+mn-lt"/>
                <a:ea typeface="+mn-ea"/>
                <a:cs typeface="+mn-cs"/>
              </a:rPr>
              <a:t>*Motors are rated at certain voltages and can be damaged if the voltage is applied to heavily or if it is dropped quickly to slow the motor down.</a:t>
            </a:r>
          </a:p>
          <a:p>
            <a:pPr lvl="0" rtl="0">
              <a:spcBef>
                <a:spcPts val="0"/>
              </a:spcBef>
              <a:buNone/>
            </a:pPr>
            <a:r>
              <a:rPr lang="en-US" sz="1100" b="0" i="0" kern="1200" dirty="0">
                <a:solidFill>
                  <a:schemeClr val="tx1"/>
                </a:solidFill>
                <a:effectLst/>
                <a:latin typeface="+mn-lt"/>
                <a:ea typeface="+mn-ea"/>
                <a:cs typeface="+mn-cs"/>
              </a:rPr>
              <a:t>* The longer the pulses the faster the wheel will turn, the shorter the pulses, the slower the water wheel will turn.</a:t>
            </a:r>
            <a:endParaRPr lang="en-US" sz="8800" dirty="0"/>
          </a:p>
          <a:p>
            <a:pPr lvl="0" rtl="0">
              <a:spcBef>
                <a:spcPts val="0"/>
              </a:spcBef>
              <a:buNone/>
            </a:pPr>
            <a:endParaRPr lang="en-US" sz="8800"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8231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r>
              <a:rPr lang="en-US" sz="1100" b="0" i="0" kern="1200" dirty="0">
                <a:solidFill>
                  <a:schemeClr val="tx1"/>
                </a:solidFill>
                <a:effectLst/>
                <a:latin typeface="+mn-lt"/>
                <a:ea typeface="+mn-ea"/>
                <a:cs typeface="+mn-cs"/>
              </a:rPr>
              <a:t>*The MPU-6050 is not expensive, especially given the fact that it combines both an accelerometer and a gyro.</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Therefor it captures the x, y, and z </a:t>
            </a:r>
            <a:r>
              <a:rPr lang="en-US" sz="1100" b="0" i="0" kern="1200" dirty="0" err="1">
                <a:solidFill>
                  <a:schemeClr val="tx1"/>
                </a:solidFill>
                <a:effectLst/>
                <a:latin typeface="+mn-lt"/>
                <a:ea typeface="+mn-ea"/>
                <a:cs typeface="+mn-cs"/>
              </a:rPr>
              <a:t>cordinates</a:t>
            </a:r>
            <a:r>
              <a:rPr lang="en-US" sz="1100" b="0" i="0" kern="1200" dirty="0">
                <a:solidFill>
                  <a:schemeClr val="tx1"/>
                </a:solidFill>
                <a:effectLst/>
                <a:latin typeface="+mn-lt"/>
                <a:ea typeface="+mn-ea"/>
                <a:cs typeface="+mn-cs"/>
              </a:rPr>
              <a:t> at the same time. </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MPU-6050 always acts as a slave to the Arduino with the SDA and SCL pins connected to the i2C </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Ad0 meant to access complex functionalities for the i2c programming but in our case we are grounding it.</a:t>
            </a:r>
          </a:p>
          <a:p>
            <a:pPr marL="171450" lvl="0" indent="-171450" rtl="0">
              <a:spcBef>
                <a:spcPts val="0"/>
              </a:spcBef>
              <a:buFont typeface="Arial" panose="020B0604020202020204" pitchFamily="34" charset="0"/>
              <a:buChar char="•"/>
            </a:pPr>
            <a:r>
              <a:rPr lang="en-US" sz="1100" b="0" i="0" kern="1200" dirty="0">
                <a:solidFill>
                  <a:schemeClr val="tx1"/>
                </a:solidFill>
                <a:effectLst/>
                <a:latin typeface="+mn-lt"/>
                <a:ea typeface="+mn-ea"/>
                <a:cs typeface="+mn-cs"/>
              </a:rPr>
              <a:t>The </a:t>
            </a:r>
            <a:r>
              <a:rPr lang="en-US" sz="1100" b="0" i="0" kern="1200" dirty="0" err="1">
                <a:solidFill>
                  <a:schemeClr val="tx1"/>
                </a:solidFill>
                <a:effectLst/>
                <a:latin typeface="+mn-lt"/>
                <a:ea typeface="+mn-ea"/>
                <a:cs typeface="+mn-cs"/>
              </a:rPr>
              <a:t>interupt</a:t>
            </a:r>
            <a:r>
              <a:rPr lang="en-US" sz="1100" b="0" i="0" kern="1200" dirty="0">
                <a:solidFill>
                  <a:schemeClr val="tx1"/>
                </a:solidFill>
                <a:effectLst/>
                <a:latin typeface="+mn-lt"/>
                <a:ea typeface="+mn-ea"/>
                <a:cs typeface="+mn-cs"/>
              </a:rPr>
              <a:t> pin of mpu6050 helps the microcontroller know that fresh data has been arrived in the register which can be read by the controller.</a:t>
            </a: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lang="en-US" sz="1100" b="0" i="0" kern="1200" dirty="0">
              <a:solidFill>
                <a:schemeClr val="tx1"/>
              </a:solidFill>
              <a:effectLst/>
              <a:latin typeface="+mn-lt"/>
              <a:ea typeface="+mn-ea"/>
              <a:cs typeface="+mn-cs"/>
            </a:endParaRPr>
          </a:p>
          <a:p>
            <a:pPr marL="171450" lvl="0" indent="-171450" rtl="0">
              <a:spcBef>
                <a:spcPts val="0"/>
              </a:spcBef>
              <a:buFont typeface="Arial" panose="020B0604020202020204" pitchFamily="34" charset="0"/>
              <a:buChar char="•"/>
            </a:pPr>
            <a:endParaRPr dirty="0"/>
          </a:p>
        </p:txBody>
      </p:sp>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7032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dirty="0"/>
          </a:p>
        </p:txBody>
      </p:sp>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spcBef>
                <a:spcPts val="0"/>
              </a:spcBef>
              <a:buNone/>
            </a:pPr>
            <a:endParaRPr/>
          </a:p>
        </p:txBody>
      </p:sp>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wrap="square"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wrap="square"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1597819"/>
            <a:ext cx="7772400" cy="11025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8" name="Shape 58"/>
          <p:cNvSpPr txBox="1">
            <a:spLocks noGrp="1"/>
          </p:cNvSpPr>
          <p:nvPr>
            <p:ph type="subTitle" idx="1"/>
          </p:nvPr>
        </p:nvSpPr>
        <p:spPr>
          <a:xfrm>
            <a:off x="1371600" y="2914650"/>
            <a:ext cx="6400800" cy="1314300"/>
          </a:xfrm>
          <a:prstGeom prst="rect">
            <a:avLst/>
          </a:prstGeom>
          <a:noFill/>
          <a:ln>
            <a:noFill/>
          </a:ln>
        </p:spPr>
        <p:txBody>
          <a:bodyPr wrap="square"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9" name="Shape 59"/>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64" name="Shape 64"/>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722313" y="3305176"/>
            <a:ext cx="7772400" cy="1021500"/>
          </a:xfrm>
          <a:prstGeom prst="rect">
            <a:avLst/>
          </a:prstGeom>
          <a:noFill/>
          <a:ln>
            <a:noFill/>
          </a:ln>
        </p:spPr>
        <p:txBody>
          <a:bodyPr wrap="square"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0" name="Shape 70"/>
          <p:cNvSpPr txBox="1">
            <a:spLocks noGrp="1"/>
          </p:cNvSpPr>
          <p:nvPr>
            <p:ph type="body" idx="1"/>
          </p:nvPr>
        </p:nvSpPr>
        <p:spPr>
          <a:xfrm>
            <a:off x="722313" y="2180035"/>
            <a:ext cx="7772400" cy="1125000"/>
          </a:xfrm>
          <a:prstGeom prst="rect">
            <a:avLst/>
          </a:prstGeom>
          <a:noFill/>
          <a:ln>
            <a:noFill/>
          </a:ln>
        </p:spPr>
        <p:txBody>
          <a:bodyPr wrap="square"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76" name="Shape 76"/>
          <p:cNvSpPr txBox="1">
            <a:spLocks noGrp="1"/>
          </p:cNvSpPr>
          <p:nvPr>
            <p:ph type="body" idx="1"/>
          </p:nvPr>
        </p:nvSpPr>
        <p:spPr>
          <a:xfrm>
            <a:off x="457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body" idx="2"/>
          </p:nvPr>
        </p:nvSpPr>
        <p:spPr>
          <a:xfrm>
            <a:off x="4648200" y="900113"/>
            <a:ext cx="4038600" cy="2545500"/>
          </a:xfrm>
          <a:prstGeom prst="rect">
            <a:avLst/>
          </a:prstGeom>
          <a:noFill/>
          <a:ln>
            <a:noFill/>
          </a:ln>
        </p:spPr>
        <p:txBody>
          <a:bodyPr wrap="square"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83" name="Shape 83"/>
          <p:cNvSpPr txBox="1">
            <a:spLocks noGrp="1"/>
          </p:cNvSpPr>
          <p:nvPr>
            <p:ph type="body" idx="1"/>
          </p:nvPr>
        </p:nvSpPr>
        <p:spPr>
          <a:xfrm>
            <a:off x="457200" y="1151335"/>
            <a:ext cx="40401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4" name="Shape 84"/>
          <p:cNvSpPr txBox="1">
            <a:spLocks noGrp="1"/>
          </p:cNvSpPr>
          <p:nvPr>
            <p:ph type="body" idx="2"/>
          </p:nvPr>
        </p:nvSpPr>
        <p:spPr>
          <a:xfrm>
            <a:off x="457200" y="1631156"/>
            <a:ext cx="40401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5" name="Shape 85"/>
          <p:cNvSpPr txBox="1">
            <a:spLocks noGrp="1"/>
          </p:cNvSpPr>
          <p:nvPr>
            <p:ph type="body" idx="3"/>
          </p:nvPr>
        </p:nvSpPr>
        <p:spPr>
          <a:xfrm>
            <a:off x="4645026" y="1151335"/>
            <a:ext cx="4041900" cy="479700"/>
          </a:xfrm>
          <a:prstGeom prst="rect">
            <a:avLst/>
          </a:prstGeom>
          <a:noFill/>
          <a:ln>
            <a:noFill/>
          </a:ln>
        </p:spPr>
        <p:txBody>
          <a:bodyPr wrap="square"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6" name="Shape 86"/>
          <p:cNvSpPr txBox="1">
            <a:spLocks noGrp="1"/>
          </p:cNvSpPr>
          <p:nvPr>
            <p:ph type="body" idx="4"/>
          </p:nvPr>
        </p:nvSpPr>
        <p:spPr>
          <a:xfrm>
            <a:off x="4645026" y="1631156"/>
            <a:ext cx="4041900" cy="2963400"/>
          </a:xfrm>
          <a:prstGeom prst="rect">
            <a:avLst/>
          </a:prstGeom>
          <a:noFill/>
          <a:ln>
            <a:noFill/>
          </a:ln>
        </p:spPr>
        <p:txBody>
          <a:bodyPr wrap="square"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8" name="Shape 88"/>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9" name="Shape 89"/>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92" name="Shape 9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5"/>
        <p:cNvGrpSpPr/>
        <p:nvPr/>
      </p:nvGrpSpPr>
      <p:grpSpPr>
        <a:xfrm>
          <a:off x="0" y="0"/>
          <a:ext cx="0" cy="0"/>
          <a:chOff x="0" y="0"/>
          <a:chExt cx="0" cy="0"/>
        </a:xfrm>
      </p:grpSpPr>
      <p:sp>
        <p:nvSpPr>
          <p:cNvPr id="96" name="Shape 9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7" name="Shape 9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98" name="Shape 9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1" y="204787"/>
            <a:ext cx="3008400" cy="8715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1" name="Shape 101"/>
          <p:cNvSpPr txBox="1">
            <a:spLocks noGrp="1"/>
          </p:cNvSpPr>
          <p:nvPr>
            <p:ph type="body" idx="1"/>
          </p:nvPr>
        </p:nvSpPr>
        <p:spPr>
          <a:xfrm>
            <a:off x="3575050" y="204788"/>
            <a:ext cx="5111700" cy="43899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2" name="Shape 102"/>
          <p:cNvSpPr txBox="1">
            <a:spLocks noGrp="1"/>
          </p:cNvSpPr>
          <p:nvPr>
            <p:ph type="body" idx="2"/>
          </p:nvPr>
        </p:nvSpPr>
        <p:spPr>
          <a:xfrm>
            <a:off x="457201" y="1076326"/>
            <a:ext cx="3008400" cy="35184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3" name="Shape 10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4" name="Shape 10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05" name="Shape 10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792288" y="3600450"/>
            <a:ext cx="5486400" cy="425100"/>
          </a:xfrm>
          <a:prstGeom prst="rect">
            <a:avLst/>
          </a:prstGeom>
          <a:noFill/>
          <a:ln>
            <a:noFill/>
          </a:ln>
        </p:spPr>
        <p:txBody>
          <a:bodyPr wrap="square"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08" name="Shape 108"/>
          <p:cNvSpPr>
            <a:spLocks noGrp="1"/>
          </p:cNvSpPr>
          <p:nvPr>
            <p:ph type="pic" idx="2"/>
          </p:nvPr>
        </p:nvSpPr>
        <p:spPr>
          <a:xfrm>
            <a:off x="1792288" y="459581"/>
            <a:ext cx="5486400" cy="3086100"/>
          </a:xfrm>
          <a:prstGeom prst="rect">
            <a:avLst/>
          </a:prstGeom>
          <a:noFill/>
          <a:ln>
            <a:noFill/>
          </a:ln>
        </p:spPr>
        <p:txBody>
          <a:bodyPr wrap="square"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Shape 109"/>
          <p:cNvSpPr txBox="1">
            <a:spLocks noGrp="1"/>
          </p:cNvSpPr>
          <p:nvPr>
            <p:ph type="body" idx="1"/>
          </p:nvPr>
        </p:nvSpPr>
        <p:spPr>
          <a:xfrm>
            <a:off x="1792288" y="4025503"/>
            <a:ext cx="5486400" cy="603600"/>
          </a:xfrm>
          <a:prstGeom prst="rect">
            <a:avLst/>
          </a:prstGeom>
          <a:noFill/>
          <a:ln>
            <a:noFill/>
          </a:ln>
        </p:spPr>
        <p:txBody>
          <a:bodyPr wrap="square"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10" name="Shape 110"/>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1" name="Shape 111"/>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2" name="Shape 112"/>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15" name="Shape 115"/>
          <p:cNvSpPr txBox="1">
            <a:spLocks noGrp="1"/>
          </p:cNvSpPr>
          <p:nvPr>
            <p:ph type="body" idx="1"/>
          </p:nvPr>
        </p:nvSpPr>
        <p:spPr>
          <a:xfrm rot="5400000">
            <a:off x="2874750" y="-1217399"/>
            <a:ext cx="3394500" cy="82296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6" name="Shape 116"/>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7" name="Shape 117"/>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18" name="Shape 118"/>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rot="5400000">
            <a:off x="6012600" y="771581"/>
            <a:ext cx="3291000" cy="20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121" name="Shape 121"/>
          <p:cNvSpPr txBox="1">
            <a:spLocks noGrp="1"/>
          </p:cNvSpPr>
          <p:nvPr>
            <p:ph type="body" idx="1"/>
          </p:nvPr>
        </p:nvSpPr>
        <p:spPr>
          <a:xfrm rot="5400000">
            <a:off x="1821600" y="-1209619"/>
            <a:ext cx="3291000" cy="60198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Shape 122"/>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3" name="Shape 123"/>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24" name="Shape 124"/>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wrap="square"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wrap="square"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blip>
          <a:stretch>
            <a:fillRect/>
          </a:stretch>
        </a:blip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9"/>
            <a:ext cx="8229600" cy="857400"/>
          </a:xfrm>
          <a:prstGeom prst="rect">
            <a:avLst/>
          </a:prstGeom>
          <a:noFill/>
          <a:ln>
            <a:noFill/>
          </a:ln>
        </p:spPr>
        <p:txBody>
          <a:bodyPr wrap="square"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2" name="Shape 52"/>
          <p:cNvSpPr txBox="1">
            <a:spLocks noGrp="1"/>
          </p:cNvSpPr>
          <p:nvPr>
            <p:ph type="body" idx="1"/>
          </p:nvPr>
        </p:nvSpPr>
        <p:spPr>
          <a:xfrm>
            <a:off x="457200" y="1200151"/>
            <a:ext cx="8229600" cy="3394500"/>
          </a:xfrm>
          <a:prstGeom prst="rect">
            <a:avLst/>
          </a:prstGeom>
          <a:noFill/>
          <a:ln>
            <a:noFill/>
          </a:ln>
        </p:spPr>
        <p:txBody>
          <a:bodyPr wrap="square"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4767263"/>
            <a:ext cx="2133600" cy="273900"/>
          </a:xfrm>
          <a:prstGeom prst="rect">
            <a:avLst/>
          </a:prstGeom>
          <a:noFill/>
          <a:ln>
            <a:noFill/>
          </a:ln>
        </p:spPr>
        <p:txBody>
          <a:bodyPr wrap="square"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4767263"/>
            <a:ext cx="2895600" cy="273900"/>
          </a:xfrm>
          <a:prstGeom prst="rect">
            <a:avLst/>
          </a:prstGeom>
          <a:noFill/>
          <a:ln>
            <a:noFill/>
          </a:ln>
        </p:spPr>
        <p:txBody>
          <a:bodyPr wrap="square"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4767263"/>
            <a:ext cx="2133600" cy="273900"/>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8"/>
        <p:cNvGrpSpPr/>
        <p:nvPr/>
      </p:nvGrpSpPr>
      <p:grpSpPr>
        <a:xfrm>
          <a:off x="0" y="0"/>
          <a:ext cx="0" cy="0"/>
          <a:chOff x="0" y="0"/>
          <a:chExt cx="0" cy="0"/>
        </a:xfrm>
      </p:grpSpPr>
      <p:sp>
        <p:nvSpPr>
          <p:cNvPr id="129" name="Shape 129"/>
          <p:cNvSpPr txBox="1">
            <a:spLocks noGrp="1"/>
          </p:cNvSpPr>
          <p:nvPr>
            <p:ph type="ctrTitle"/>
          </p:nvPr>
        </p:nvSpPr>
        <p:spPr>
          <a:xfrm>
            <a:off x="685800" y="1597819"/>
            <a:ext cx="7772400" cy="1102500"/>
          </a:xfrm>
          <a:prstGeom prst="rect">
            <a:avLst/>
          </a:prstGeom>
        </p:spPr>
        <p:txBody>
          <a:bodyPr wrap="square" lIns="91425" tIns="91425" rIns="91425" bIns="91425" anchor="ctr" anchorCtr="0">
            <a:noAutofit/>
          </a:bodyPr>
          <a:lstStyle/>
          <a:p>
            <a:pPr lvl="0"/>
            <a:r>
              <a:rPr lang="en-US" dirty="0">
                <a:solidFill>
                  <a:srgbClr val="FFFFFF"/>
                </a:solidFill>
              </a:rPr>
              <a:t>Piano with Lasers</a:t>
            </a:r>
            <a:endParaRPr lang="en" dirty="0">
              <a:solidFill>
                <a:srgbClr val="FFFFFF"/>
              </a:solidFill>
            </a:endParaRPr>
          </a:p>
        </p:txBody>
      </p:sp>
      <p:sp>
        <p:nvSpPr>
          <p:cNvPr id="130" name="Shape 130"/>
          <p:cNvSpPr txBox="1">
            <a:spLocks noGrp="1"/>
          </p:cNvSpPr>
          <p:nvPr>
            <p:ph type="subTitle" idx="1"/>
          </p:nvPr>
        </p:nvSpPr>
        <p:spPr>
          <a:xfrm>
            <a:off x="1371600" y="2914650"/>
            <a:ext cx="6400800" cy="1314300"/>
          </a:xfrm>
          <a:prstGeom prst="rect">
            <a:avLst/>
          </a:prstGeom>
        </p:spPr>
        <p:txBody>
          <a:bodyPr wrap="square" lIns="91425" tIns="91425" rIns="91425" bIns="91425" anchor="t" anchorCtr="0">
            <a:noAutofit/>
          </a:bodyPr>
          <a:lstStyle/>
          <a:p>
            <a:pPr marL="0" lvl="0" indent="0" rtl="0">
              <a:spcBef>
                <a:spcPts val="0"/>
              </a:spcBef>
              <a:buNone/>
            </a:pPr>
            <a:r>
              <a:rPr lang="en" sz="1800" dirty="0">
                <a:solidFill>
                  <a:srgbClr val="FFFFFF"/>
                </a:solidFill>
              </a:rPr>
              <a:t>Presented By : The Assembly Team</a:t>
            </a:r>
          </a:p>
        </p:txBody>
      </p:sp>
      <p:sp>
        <p:nvSpPr>
          <p:cNvPr id="2" name="AutoShape 2" descr="Image result for smart phone clip art">
            <a:extLst>
              <a:ext uri="{FF2B5EF4-FFF2-40B4-BE49-F238E27FC236}">
                <a16:creationId xmlns:a16="http://schemas.microsoft.com/office/drawing/2014/main" id="{5CE146E8-D995-479E-AB98-A501A820ADD0}"/>
              </a:ext>
            </a:extLst>
          </p:cNvPr>
          <p:cNvSpPr>
            <a:spLocks noChangeAspect="1" noChangeArrowheads="1"/>
          </p:cNvSpPr>
          <p:nvPr/>
        </p:nvSpPr>
        <p:spPr bwMode="auto">
          <a:xfrm>
            <a:off x="1466192" y="2350284"/>
            <a:ext cx="1878665" cy="187866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Image result for smart phone clip art">
            <a:extLst>
              <a:ext uri="{FF2B5EF4-FFF2-40B4-BE49-F238E27FC236}">
                <a16:creationId xmlns:a16="http://schemas.microsoft.com/office/drawing/2014/main" id="{80AC078B-D2E7-49BC-9108-2A56E59D2025}"/>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4" name="Picture 8" descr="Image result for 2 wheel robot clipart">
            <a:extLst>
              <a:ext uri="{FF2B5EF4-FFF2-40B4-BE49-F238E27FC236}">
                <a16:creationId xmlns:a16="http://schemas.microsoft.com/office/drawing/2014/main" id="{A66BEF79-1A14-4F74-ADB0-231CBA039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1564" y="2033734"/>
            <a:ext cx="2002239" cy="200223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mg.clipartfest.com/2017/1240020203-laserpointer.png">
            <a:extLst>
              <a:ext uri="{FF2B5EF4-FFF2-40B4-BE49-F238E27FC236}">
                <a16:creationId xmlns:a16="http://schemas.microsoft.com/office/drawing/2014/main" id="{B055821F-2CCD-4000-9504-432A3D582D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800" y="1885950"/>
            <a:ext cx="1592542" cy="15925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7"/>
        <p:cNvGrpSpPr/>
        <p:nvPr/>
      </p:nvGrpSpPr>
      <p:grpSpPr>
        <a:xfrm>
          <a:off x="0" y="0"/>
          <a:ext cx="0" cy="0"/>
          <a:chOff x="0" y="0"/>
          <a:chExt cx="0" cy="0"/>
        </a:xfrm>
      </p:grpSpPr>
      <p:sp>
        <p:nvSpPr>
          <p:cNvPr id="238" name="Shape 238"/>
          <p:cNvSpPr txBox="1">
            <a:spLocks noGrp="1"/>
          </p:cNvSpPr>
          <p:nvPr>
            <p:ph type="title"/>
          </p:nvPr>
        </p:nvSpPr>
        <p:spPr>
          <a:xfrm>
            <a:off x="1186599" y="205979"/>
            <a:ext cx="6770700" cy="857400"/>
          </a:xfrm>
          <a:prstGeom prst="rect">
            <a:avLst/>
          </a:prstGeom>
          <a:noFill/>
          <a:ln>
            <a:noFill/>
          </a:ln>
        </p:spPr>
        <p:txBody>
          <a:bodyPr wrap="square" lIns="91425" tIns="45700" rIns="91425" bIns="45700" anchor="ctr" anchorCtr="0">
            <a:noAutofit/>
          </a:bodyPr>
          <a:lstStyle/>
          <a:p>
            <a:pPr marL="1828800" marR="0" lvl="0" indent="0" algn="l" rtl="0">
              <a:spcBef>
                <a:spcPts val="0"/>
              </a:spcBef>
              <a:buClr>
                <a:schemeClr val="dk1"/>
              </a:buClr>
              <a:buSzPct val="25000"/>
              <a:buFont typeface="Calibri"/>
              <a:buNone/>
            </a:pPr>
            <a:r>
              <a:rPr lang="en">
                <a:solidFill>
                  <a:srgbClr val="FFFFFF"/>
                </a:solidFill>
              </a:rPr>
              <a:t>THANK YOU</a:t>
            </a:r>
          </a:p>
        </p:txBody>
      </p:sp>
      <p:sp>
        <p:nvSpPr>
          <p:cNvPr id="239" name="Shape 239"/>
          <p:cNvSpPr txBox="1">
            <a:spLocks noGrp="1"/>
          </p:cNvSpPr>
          <p:nvPr>
            <p:ph type="body" idx="1"/>
          </p:nvPr>
        </p:nvSpPr>
        <p:spPr>
          <a:xfrm>
            <a:off x="457200" y="1151335"/>
            <a:ext cx="40401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dirty="0">
              <a:solidFill>
                <a:schemeClr val="dk1"/>
              </a:solidFill>
              <a:latin typeface="Calibri"/>
              <a:ea typeface="Calibri"/>
              <a:cs typeface="Calibri"/>
              <a:sym typeface="Calibri"/>
            </a:endParaRPr>
          </a:p>
        </p:txBody>
      </p:sp>
      <p:sp>
        <p:nvSpPr>
          <p:cNvPr id="240" name="Shape 240"/>
          <p:cNvSpPr txBox="1">
            <a:spLocks noGrp="1"/>
          </p:cNvSpPr>
          <p:nvPr>
            <p:ph type="body" idx="2"/>
          </p:nvPr>
        </p:nvSpPr>
        <p:spPr>
          <a:xfrm>
            <a:off x="457200" y="1631156"/>
            <a:ext cx="4040100" cy="2963400"/>
          </a:xfrm>
          <a:prstGeom prst="rect">
            <a:avLst/>
          </a:prstGeom>
          <a:noFill/>
          <a:ln>
            <a:noFill/>
          </a:ln>
        </p:spPr>
        <p:txBody>
          <a:bodyPr wrap="square" lIns="91425" tIns="45700" rIns="91425" bIns="45700" anchor="t" anchorCtr="0">
            <a:noAutofit/>
          </a:bodyPr>
          <a:lstStyle/>
          <a:p>
            <a:pPr marL="342900" marR="0" lvl="0" indent="-342900" algn="l" rtl="0">
              <a:spcBef>
                <a:spcPts val="0"/>
              </a:spcBef>
              <a:buClr>
                <a:schemeClr val="dk1"/>
              </a:buClr>
              <a:buSzPct val="100000"/>
              <a:buFont typeface="Arial"/>
              <a:buNone/>
            </a:pPr>
            <a:endParaRPr sz="2400" b="0" i="0" u="none" strike="noStrike" cap="none">
              <a:solidFill>
                <a:schemeClr val="dk1"/>
              </a:solidFill>
              <a:latin typeface="Calibri"/>
              <a:ea typeface="Calibri"/>
              <a:cs typeface="Calibri"/>
              <a:sym typeface="Calibri"/>
            </a:endParaRPr>
          </a:p>
        </p:txBody>
      </p:sp>
      <p:sp>
        <p:nvSpPr>
          <p:cNvPr id="241" name="Shape 241"/>
          <p:cNvSpPr txBox="1">
            <a:spLocks noGrp="1"/>
          </p:cNvSpPr>
          <p:nvPr>
            <p:ph type="body" idx="3"/>
          </p:nvPr>
        </p:nvSpPr>
        <p:spPr>
          <a:xfrm>
            <a:off x="4645026" y="1151335"/>
            <a:ext cx="4041900" cy="479700"/>
          </a:xfrm>
          <a:prstGeom prst="rect">
            <a:avLst/>
          </a:prstGeom>
          <a:noFill/>
          <a:ln>
            <a:noFill/>
          </a:ln>
        </p:spPr>
        <p:txBody>
          <a:bodyPr wrap="square" lIns="91425" tIns="45700" rIns="91425" bIns="45700" anchor="b" anchorCtr="0">
            <a:noAutofit/>
          </a:bodyPr>
          <a:lstStyle/>
          <a:p>
            <a:pPr marL="0" marR="0" lvl="0" indent="0" algn="l" rtl="0">
              <a:spcBef>
                <a:spcPts val="0"/>
              </a:spcBef>
              <a:buClr>
                <a:schemeClr val="dk1"/>
              </a:buClr>
              <a:buSzPct val="25000"/>
              <a:buFont typeface="Arial"/>
              <a:buNone/>
            </a:pPr>
            <a:endParaRPr sz="2400" b="1" i="0" u="none" strike="noStrike" cap="non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sz="4000" dirty="0">
                <a:solidFill>
                  <a:srgbClr val="FFFFFF"/>
                </a:solidFill>
              </a:rPr>
              <a:t>Why make it?</a:t>
            </a:r>
            <a:endParaRPr lang="en" sz="4000" dirty="0">
              <a:solidFill>
                <a:srgbClr val="FFFFFF"/>
              </a:solidFill>
            </a:endParaRPr>
          </a:p>
        </p:txBody>
      </p:sp>
      <p:sp>
        <p:nvSpPr>
          <p:cNvPr id="138" name="Shape 138"/>
          <p:cNvSpPr txBox="1">
            <a:spLocks noGrp="1"/>
          </p:cNvSpPr>
          <p:nvPr>
            <p:ph type="body" idx="1"/>
          </p:nvPr>
        </p:nvSpPr>
        <p:spPr>
          <a:xfrm>
            <a:off x="457200" y="1200151"/>
            <a:ext cx="8229600" cy="3394500"/>
          </a:xfrm>
          <a:prstGeom prst="rect">
            <a:avLst/>
          </a:prstGeom>
        </p:spPr>
        <p:txBody>
          <a:bodyPr wrap="square" lIns="91425" tIns="91425" rIns="91425" bIns="91425" anchor="t" anchorCtr="0">
            <a:noAutofit/>
          </a:bodyPr>
          <a:lstStyle/>
          <a:p>
            <a:pPr marL="457200" lvl="0" indent="-342900">
              <a:spcBef>
                <a:spcPts val="0"/>
              </a:spcBef>
              <a:buClr>
                <a:srgbClr val="FFFFFF"/>
              </a:buClr>
            </a:pPr>
            <a:r>
              <a:rPr lang="en-US" sz="1800" dirty="0">
                <a:solidFill>
                  <a:schemeClr val="bg1">
                    <a:lumMod val="95000"/>
                  </a:schemeClr>
                </a:solidFill>
              </a:rPr>
              <a:t>Growing up almost everyone played with a piano. While exploring the Arduino, we figured a way to channel a piano through it using a few lasers, and some extremely simple code. </a:t>
            </a:r>
          </a:p>
          <a:p>
            <a:pPr marL="114300" lvl="0" indent="0">
              <a:spcBef>
                <a:spcPts val="0"/>
              </a:spcBef>
              <a:buClr>
                <a:srgbClr val="FFFFFF"/>
              </a:buClr>
              <a:buNone/>
            </a:pPr>
            <a:endParaRPr sz="1800" dirty="0">
              <a:solidFill>
                <a:schemeClr val="bg1">
                  <a:lumMod val="95000"/>
                </a:schemeClr>
              </a:solidFill>
            </a:endParaRPr>
          </a:p>
          <a:p>
            <a:pPr marL="457200" lvl="0" indent="-342900" rtl="0">
              <a:spcBef>
                <a:spcPts val="0"/>
              </a:spcBef>
              <a:buClr>
                <a:srgbClr val="FFFFFF"/>
              </a:buClr>
              <a:buSzPct val="100000"/>
            </a:pPr>
            <a:r>
              <a:rPr lang="en" sz="1800" dirty="0">
                <a:solidFill>
                  <a:srgbClr val="FFFFFF"/>
                </a:solidFill>
              </a:rPr>
              <a:t>Applications : </a:t>
            </a:r>
          </a:p>
          <a:p>
            <a:pPr marL="914400" lvl="1" indent="-342900" rtl="0">
              <a:spcBef>
                <a:spcPts val="0"/>
              </a:spcBef>
              <a:buClr>
                <a:srgbClr val="FFFFFF"/>
              </a:buClr>
              <a:buSzPct val="100000"/>
            </a:pPr>
            <a:r>
              <a:rPr lang="en-US" sz="1800" dirty="0">
                <a:solidFill>
                  <a:srgbClr val="FFFFFF"/>
                </a:solidFill>
              </a:rPr>
              <a:t>Generating notes using lasers</a:t>
            </a:r>
          </a:p>
          <a:p>
            <a:pPr marL="914400" lvl="1" indent="-342900" rtl="0">
              <a:spcBef>
                <a:spcPts val="0"/>
              </a:spcBef>
              <a:buClr>
                <a:srgbClr val="FFFFFF"/>
              </a:buClr>
              <a:buSzPct val="100000"/>
            </a:pPr>
            <a:r>
              <a:rPr lang="en-US" sz="1800" dirty="0">
                <a:solidFill>
                  <a:srgbClr val="FFFFFF"/>
                </a:solidFill>
              </a:rPr>
              <a:t>Modifiable and simple </a:t>
            </a:r>
            <a:r>
              <a:rPr lang="en-US" sz="1800" u="sng" dirty="0">
                <a:solidFill>
                  <a:srgbClr val="FFFFFF"/>
                </a:solidFill>
              </a:rPr>
              <a:t>feasible</a:t>
            </a:r>
            <a:r>
              <a:rPr lang="en-US" sz="1800" dirty="0">
                <a:solidFill>
                  <a:srgbClr val="FFFFFF"/>
                </a:solidFill>
              </a:rPr>
              <a:t> code</a:t>
            </a:r>
          </a:p>
          <a:p>
            <a:pPr marL="914400" lvl="1" indent="-342900" rtl="0">
              <a:spcBef>
                <a:spcPts val="0"/>
              </a:spcBef>
              <a:buClr>
                <a:srgbClr val="FFFFFF"/>
              </a:buClr>
              <a:buSzPct val="100000"/>
            </a:pPr>
            <a:r>
              <a:rPr lang="en-US" sz="1800" dirty="0">
                <a:solidFill>
                  <a:srgbClr val="FFFFFF"/>
                </a:solidFill>
              </a:rPr>
              <a:t>Implemented in security systems </a:t>
            </a:r>
            <a:endParaRPr lang="en" sz="1800" dirty="0">
              <a:solidFill>
                <a:srgbClr val="FFFFFF"/>
              </a:solidFill>
            </a:endParaRPr>
          </a:p>
        </p:txBody>
      </p:sp>
      <p:pic>
        <p:nvPicPr>
          <p:cNvPr id="1026" name="Picture 2" descr="Image result for laser piano gif">
            <a:extLst>
              <a:ext uri="{FF2B5EF4-FFF2-40B4-BE49-F238E27FC236}">
                <a16:creationId xmlns:a16="http://schemas.microsoft.com/office/drawing/2014/main" id="{A674F1E1-626B-4CDA-A527-A0A4417A8B84}"/>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5177118" y="1980079"/>
            <a:ext cx="3697939" cy="26196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Arduino NANO</a:t>
            </a:r>
            <a:endParaRPr lang="en" dirty="0">
              <a:solidFill>
                <a:srgbClr val="FFFFFF"/>
              </a:solidFill>
            </a:endParaRPr>
          </a:p>
        </p:txBody>
      </p:sp>
      <p:pic>
        <p:nvPicPr>
          <p:cNvPr id="5" name="Picture 2" descr="Related image">
            <a:extLst>
              <a:ext uri="{FF2B5EF4-FFF2-40B4-BE49-F238E27FC236}">
                <a16:creationId xmlns:a16="http://schemas.microsoft.com/office/drawing/2014/main" id="{CA1A8CB7-7CB9-4B06-98BF-7DEEBF75C6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1033" y="1063379"/>
            <a:ext cx="3483428" cy="348342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store-cdn.arduino.cc/usa/catalog/product/cache/1/image/1800x/ea1ef423b933d797cfca49bc5855eef6/A/0/A000005_front_2.jpg">
            <a:extLst>
              <a:ext uri="{FF2B5EF4-FFF2-40B4-BE49-F238E27FC236}">
                <a16:creationId xmlns:a16="http://schemas.microsoft.com/office/drawing/2014/main" id="{489AD0DE-2367-4EC9-A9CB-0BFA4B1B248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597" t="26028" r="12144" b="26880"/>
          <a:stretch/>
        </p:blipFill>
        <p:spPr bwMode="auto">
          <a:xfrm>
            <a:off x="4368294" y="1930449"/>
            <a:ext cx="4363279" cy="17492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Piezo buzzer</a:t>
            </a:r>
            <a:endParaRPr lang="en" dirty="0">
              <a:solidFill>
                <a:srgbClr val="FFFFFF"/>
              </a:solidFill>
            </a:endParaRPr>
          </a:p>
        </p:txBody>
      </p:sp>
      <p:pic>
        <p:nvPicPr>
          <p:cNvPr id="2050" name="Picture 2" descr="Image result for Piezo buzzer">
            <a:extLst>
              <a:ext uri="{FF2B5EF4-FFF2-40B4-BE49-F238E27FC236}">
                <a16:creationId xmlns:a16="http://schemas.microsoft.com/office/drawing/2014/main" id="{82E54DAC-D85E-44C3-8BC9-56F1ED956E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90466" y="1329016"/>
            <a:ext cx="4563067" cy="3000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4980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sz="4000" dirty="0">
                <a:solidFill>
                  <a:srgbClr val="FFFFFF"/>
                </a:solidFill>
              </a:rPr>
              <a:t>Light dependent resister (LDR)</a:t>
            </a:r>
            <a:endParaRPr lang="en" sz="4000" dirty="0">
              <a:solidFill>
                <a:srgbClr val="FFFFFF"/>
              </a:solidFill>
            </a:endParaRPr>
          </a:p>
        </p:txBody>
      </p:sp>
      <p:pic>
        <p:nvPicPr>
          <p:cNvPr id="3074" name="Picture 2" descr="Image result for ldr">
            <a:extLst>
              <a:ext uri="{FF2B5EF4-FFF2-40B4-BE49-F238E27FC236}">
                <a16:creationId xmlns:a16="http://schemas.microsoft.com/office/drawing/2014/main" id="{8A605E4E-8050-435F-A27A-B5764F33AC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58906" y="1357873"/>
            <a:ext cx="5426187" cy="28222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820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Laser diode</a:t>
            </a:r>
            <a:endParaRPr lang="en" dirty="0">
              <a:solidFill>
                <a:srgbClr val="FFFFFF"/>
              </a:solidFill>
            </a:endParaRPr>
          </a:p>
        </p:txBody>
      </p:sp>
      <p:pic>
        <p:nvPicPr>
          <p:cNvPr id="4098" name="Picture 2" descr="Related image">
            <a:extLst>
              <a:ext uri="{FF2B5EF4-FFF2-40B4-BE49-F238E27FC236}">
                <a16:creationId xmlns:a16="http://schemas.microsoft.com/office/drawing/2014/main" id="{73DE87AE-9BA1-49A8-BD5F-D52016B4F2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0573" y="1063379"/>
            <a:ext cx="3222853" cy="3222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3938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0"/>
        <p:cNvGrpSpPr/>
        <p:nvPr/>
      </p:nvGrpSpPr>
      <p:grpSpPr>
        <a:xfrm>
          <a:off x="0" y="0"/>
          <a:ext cx="0" cy="0"/>
          <a:chOff x="0" y="0"/>
          <a:chExt cx="0" cy="0"/>
        </a:xfrm>
      </p:grpSpPr>
      <p:sp>
        <p:nvSpPr>
          <p:cNvPr id="151" name="Shape 151"/>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
                <a:solidFill>
                  <a:srgbClr val="FFFFFF"/>
                </a:solidFill>
              </a:rPr>
              <a:t>BreadBoard</a:t>
            </a:r>
          </a:p>
        </p:txBody>
      </p:sp>
      <p:pic>
        <p:nvPicPr>
          <p:cNvPr id="152" name="Shape 152"/>
          <p:cNvPicPr preferRelativeResize="0"/>
          <p:nvPr/>
        </p:nvPicPr>
        <p:blipFill>
          <a:blip r:embed="rId4">
            <a:alphaModFix/>
          </a:blip>
          <a:stretch>
            <a:fillRect/>
          </a:stretch>
        </p:blipFill>
        <p:spPr>
          <a:xfrm>
            <a:off x="2240587" y="1158050"/>
            <a:ext cx="4970175" cy="3325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6"/>
        <p:cNvGrpSpPr/>
        <p:nvPr/>
      </p:nvGrpSpPr>
      <p:grpSpPr>
        <a:xfrm>
          <a:off x="0" y="0"/>
          <a:ext cx="0" cy="0"/>
          <a:chOff x="0" y="0"/>
          <a:chExt cx="0" cy="0"/>
        </a:xfrm>
      </p:grpSpPr>
      <p:pic>
        <p:nvPicPr>
          <p:cNvPr id="3" name="Picture 2">
            <a:extLst>
              <a:ext uri="{FF2B5EF4-FFF2-40B4-BE49-F238E27FC236}">
                <a16:creationId xmlns:a16="http://schemas.microsoft.com/office/drawing/2014/main" id="{E0786504-4562-4246-A68B-957D715AC342}"/>
              </a:ext>
            </a:extLst>
          </p:cNvPr>
          <p:cNvPicPr>
            <a:picLocks noChangeAspect="1"/>
          </p:cNvPicPr>
          <p:nvPr/>
        </p:nvPicPr>
        <p:blipFill>
          <a:blip r:embed="rId4"/>
          <a:stretch>
            <a:fillRect/>
          </a:stretch>
        </p:blipFill>
        <p:spPr>
          <a:xfrm>
            <a:off x="217148" y="87407"/>
            <a:ext cx="8805827" cy="502352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167" name="Shape 167"/>
          <p:cNvSpPr txBox="1">
            <a:spLocks noGrp="1"/>
          </p:cNvSpPr>
          <p:nvPr>
            <p:ph type="title"/>
          </p:nvPr>
        </p:nvSpPr>
        <p:spPr>
          <a:xfrm>
            <a:off x="457200" y="205979"/>
            <a:ext cx="8229600" cy="857400"/>
          </a:xfrm>
          <a:prstGeom prst="rect">
            <a:avLst/>
          </a:prstGeom>
        </p:spPr>
        <p:txBody>
          <a:bodyPr wrap="square" lIns="91425" tIns="91425" rIns="91425" bIns="91425" anchor="ctr" anchorCtr="0">
            <a:noAutofit/>
          </a:bodyPr>
          <a:lstStyle/>
          <a:p>
            <a:pPr lvl="0" rtl="0">
              <a:spcBef>
                <a:spcPts val="0"/>
              </a:spcBef>
              <a:buNone/>
            </a:pPr>
            <a:r>
              <a:rPr lang="en-US" dirty="0">
                <a:solidFill>
                  <a:srgbClr val="FFFFFF"/>
                </a:solidFill>
              </a:rPr>
              <a:t>Testing the system</a:t>
            </a:r>
            <a:endParaRPr lang="en" dirty="0">
              <a:solidFill>
                <a:srgbClr val="FFFFFF"/>
              </a:solidFill>
            </a:endParaRPr>
          </a:p>
        </p:txBody>
      </p:sp>
      <p:sp>
        <p:nvSpPr>
          <p:cNvPr id="2" name="Rectangle 1">
            <a:extLst>
              <a:ext uri="{FF2B5EF4-FFF2-40B4-BE49-F238E27FC236}">
                <a16:creationId xmlns:a16="http://schemas.microsoft.com/office/drawing/2014/main" id="{8BFBF044-F28D-4691-BFB7-5E9DF34A30E1}"/>
              </a:ext>
            </a:extLst>
          </p:cNvPr>
          <p:cNvSpPr/>
          <p:nvPr/>
        </p:nvSpPr>
        <p:spPr>
          <a:xfrm>
            <a:off x="918753" y="1370937"/>
            <a:ext cx="7133047" cy="923330"/>
          </a:xfrm>
          <a:prstGeom prst="rect">
            <a:avLst/>
          </a:prstGeom>
        </p:spPr>
        <p:txBody>
          <a:bodyPr wrap="square">
            <a:spAutoFit/>
          </a:bodyPr>
          <a:lstStyle/>
          <a:p>
            <a:pPr marL="285750" indent="-285750">
              <a:buFont typeface="Arial" panose="020B0604020202020204" pitchFamily="34" charset="0"/>
              <a:buChar char="•"/>
            </a:pPr>
            <a:r>
              <a:rPr lang="en-US" sz="1800" dirty="0">
                <a:solidFill>
                  <a:schemeClr val="bg1"/>
                </a:solidFill>
              </a:rPr>
              <a:t>Download the Arduino IDE</a:t>
            </a:r>
          </a:p>
          <a:p>
            <a:pPr marL="285750" indent="-285750">
              <a:buFont typeface="Arial" panose="020B0604020202020204" pitchFamily="34" charset="0"/>
              <a:buChar char="•"/>
            </a:pPr>
            <a:r>
              <a:rPr lang="en-US" sz="1800" dirty="0">
                <a:solidFill>
                  <a:schemeClr val="bg1"/>
                </a:solidFill>
              </a:rPr>
              <a:t>Download the Arduino code and schematic at https://github.com/The-Assembly/Laser_piano/upload/master</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1166</TotalTime>
  <Words>411</Words>
  <Application>Microsoft Office PowerPoint</Application>
  <PresentationFormat>On-screen Show (16:9)</PresentationFormat>
  <Paragraphs>36</Paragraphs>
  <Slides>10</Slides>
  <Notes>10</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10</vt:i4>
      </vt:variant>
    </vt:vector>
  </HeadingPairs>
  <TitlesOfParts>
    <vt:vector size="14" baseType="lpstr">
      <vt:lpstr>Arial</vt:lpstr>
      <vt:lpstr>Calibri</vt:lpstr>
      <vt:lpstr>Simple Light</vt:lpstr>
      <vt:lpstr>Office Theme</vt:lpstr>
      <vt:lpstr>Piano with Lasers</vt:lpstr>
      <vt:lpstr>Why make it?</vt:lpstr>
      <vt:lpstr>Arduino NANO</vt:lpstr>
      <vt:lpstr>Piezo buzzer</vt:lpstr>
      <vt:lpstr>Light dependent resister (LDR)</vt:lpstr>
      <vt:lpstr>Laser diode</vt:lpstr>
      <vt:lpstr>BreadBoard</vt:lpstr>
      <vt:lpstr>PowerPoint Presentation</vt:lpstr>
      <vt:lpstr>Testing the system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Balancing robot</dc:title>
  <dc:creator>mohamed suhail</dc:creator>
  <cp:lastModifiedBy>rahul korani</cp:lastModifiedBy>
  <cp:revision>30</cp:revision>
  <dcterms:modified xsi:type="dcterms:W3CDTF">2017-10-21T06:09:37Z</dcterms:modified>
</cp:coreProperties>
</file>